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sldIdLst>
    <p:sldId id="256" r:id="rId3"/>
    <p:sldId id="257" r:id="rId4"/>
    <p:sldId id="258" r:id="rId5"/>
    <p:sldId id="270" r:id="rId6"/>
    <p:sldId id="271" r:id="rId7"/>
    <p:sldId id="260" r:id="rId8"/>
    <p:sldId id="263" r:id="rId9"/>
    <p:sldId id="262" r:id="rId10"/>
    <p:sldId id="264" r:id="rId11"/>
    <p:sldId id="265" r:id="rId12"/>
    <p:sldId id="266" r:id="rId13"/>
    <p:sldId id="272" r:id="rId14"/>
    <p:sldId id="26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66"/>
    <a:srgbClr val="FF0000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91E8D6A-F302-4F26-8650-237CECA29D14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1A551A8E-55ED-4388-AEAF-3E813A9108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156524" y="692918"/>
            <a:ext cx="5985159" cy="456483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5400" dirty="0"/>
              <a:t>Going </a:t>
            </a:r>
            <a:r>
              <a:rPr lang="en-US" sz="5400" dirty="0" smtClean="0"/>
              <a:t>from </a:t>
            </a:r>
            <a:r>
              <a:rPr lang="en-US" sz="7200" dirty="0" smtClean="0">
                <a:solidFill>
                  <a:srgbClr val="FF0000"/>
                </a:solidFill>
                <a:latin typeface="Chiller" pitchFamily="82" charset="0"/>
              </a:rPr>
              <a:t>Program Improvement</a:t>
            </a:r>
            <a:r>
              <a:rPr lang="en-US" sz="6600" dirty="0" smtClean="0">
                <a:latin typeface="Chiller" pitchFamily="82" charset="0"/>
              </a:rPr>
              <a:t> </a:t>
            </a:r>
            <a:br>
              <a:rPr lang="en-US" sz="6600" dirty="0" smtClean="0">
                <a:latin typeface="Chiller" pitchFamily="82" charset="0"/>
              </a:rPr>
            </a:br>
            <a:r>
              <a:rPr lang="en-US" sz="6600" dirty="0">
                <a:latin typeface="Chiller" pitchFamily="82" charset="0"/>
              </a:rPr>
              <a:t/>
            </a:r>
            <a:br>
              <a:rPr lang="en-US" sz="6600" dirty="0">
                <a:latin typeface="Chiller" pitchFamily="82" charset="0"/>
              </a:rPr>
            </a:br>
            <a:r>
              <a:rPr lang="en-US" sz="5400" dirty="0" smtClean="0"/>
              <a:t>to </a:t>
            </a:r>
            <a:r>
              <a:rPr lang="en-US" sz="5400" dirty="0" smtClean="0">
                <a:solidFill>
                  <a:srgbClr val="FF0000"/>
                </a:solidFill>
                <a:latin typeface="Ravie" pitchFamily="82" charset="0"/>
                <a:cs typeface="Andalus" pitchFamily="18" charset="-78"/>
              </a:rPr>
              <a:t>P</a:t>
            </a:r>
            <a:r>
              <a:rPr lang="en-US" sz="5400" dirty="0" smtClean="0">
                <a:solidFill>
                  <a:schemeClr val="accent3"/>
                </a:solidFill>
                <a:latin typeface="Ravie" pitchFamily="82" charset="0"/>
                <a:cs typeface="Andalus" pitchFamily="18" charset="-78"/>
              </a:rPr>
              <a:t>r</a:t>
            </a:r>
            <a:r>
              <a:rPr lang="en-US" sz="5400" dirty="0" smtClean="0">
                <a:solidFill>
                  <a:srgbClr val="FFFF00"/>
                </a:solidFill>
                <a:latin typeface="Ravie" pitchFamily="82" charset="0"/>
                <a:cs typeface="Andalus" pitchFamily="18" charset="-78"/>
              </a:rPr>
              <a:t>o</a:t>
            </a:r>
            <a:r>
              <a:rPr lang="en-US" sz="5400" dirty="0" smtClean="0">
                <a:solidFill>
                  <a:srgbClr val="92D050"/>
                </a:solidFill>
                <a:latin typeface="Ravie" pitchFamily="82" charset="0"/>
                <a:cs typeface="Andalus" pitchFamily="18" charset="-78"/>
              </a:rPr>
              <a:t>g</a:t>
            </a:r>
            <a:r>
              <a:rPr lang="en-US" sz="5400" dirty="0" smtClean="0">
                <a:solidFill>
                  <a:srgbClr val="00B050"/>
                </a:solidFill>
                <a:latin typeface="Ravie" pitchFamily="82" charset="0"/>
                <a:cs typeface="Andalus" pitchFamily="18" charset="-78"/>
              </a:rPr>
              <a:t>r</a:t>
            </a:r>
            <a:r>
              <a:rPr lang="en-US" sz="5400" dirty="0" smtClean="0">
                <a:solidFill>
                  <a:srgbClr val="00B0F0"/>
                </a:solidFill>
                <a:latin typeface="Ravie" pitchFamily="82" charset="0"/>
                <a:cs typeface="Andalus" pitchFamily="18" charset="-78"/>
              </a:rPr>
              <a:t>a</a:t>
            </a:r>
            <a:r>
              <a:rPr lang="en-US" sz="5400" dirty="0" smtClean="0">
                <a:solidFill>
                  <a:srgbClr val="0070C0"/>
                </a:solidFill>
                <a:latin typeface="Ravie" pitchFamily="82" charset="0"/>
                <a:cs typeface="Andalus" pitchFamily="18" charset="-78"/>
              </a:rPr>
              <a:t>m</a:t>
            </a:r>
            <a:r>
              <a:rPr lang="en-US" sz="5400" dirty="0" smtClean="0">
                <a:latin typeface="Ravie" pitchFamily="82" charset="0"/>
                <a:cs typeface="Andalus" pitchFamily="18" charset="-78"/>
              </a:rPr>
              <a:t> </a:t>
            </a:r>
            <a:r>
              <a:rPr lang="en-US" sz="5400" dirty="0" smtClean="0">
                <a:solidFill>
                  <a:srgbClr val="92D050"/>
                </a:solidFill>
                <a:latin typeface="Ravie" pitchFamily="82" charset="0"/>
                <a:cs typeface="Andalus" pitchFamily="18" charset="-78"/>
              </a:rPr>
              <a:t>S</a:t>
            </a:r>
            <a:r>
              <a:rPr lang="en-US" sz="5400" dirty="0" smtClean="0">
                <a:solidFill>
                  <a:srgbClr val="7030A0"/>
                </a:solidFill>
                <a:latin typeface="Ravie" pitchFamily="82" charset="0"/>
                <a:cs typeface="Andalus" pitchFamily="18" charset="-78"/>
              </a:rPr>
              <a:t>u</a:t>
            </a:r>
            <a:r>
              <a:rPr lang="en-US" sz="5400" dirty="0" smtClean="0">
                <a:solidFill>
                  <a:srgbClr val="C00000"/>
                </a:solidFill>
                <a:latin typeface="Ravie" pitchFamily="82" charset="0"/>
                <a:cs typeface="Andalus" pitchFamily="18" charset="-78"/>
              </a:rPr>
              <a:t>c</a:t>
            </a:r>
            <a:r>
              <a:rPr lang="en-US" sz="5400" dirty="0" smtClean="0">
                <a:solidFill>
                  <a:srgbClr val="FFC000"/>
                </a:solidFill>
                <a:latin typeface="Ravie" pitchFamily="82" charset="0"/>
                <a:cs typeface="Andalus" pitchFamily="18" charset="-78"/>
              </a:rPr>
              <a:t>c</a:t>
            </a:r>
            <a:r>
              <a:rPr lang="en-US" sz="5400" dirty="0" smtClean="0">
                <a:solidFill>
                  <a:srgbClr val="00B050"/>
                </a:solidFill>
                <a:latin typeface="Ravie" pitchFamily="82" charset="0"/>
                <a:cs typeface="Andalus" pitchFamily="18" charset="-78"/>
              </a:rPr>
              <a:t>e</a:t>
            </a: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avie" pitchFamily="82" charset="0"/>
                <a:cs typeface="Andalus" pitchFamily="18" charset="-78"/>
              </a:rPr>
              <a:t>s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Ravie" pitchFamily="82" charset="0"/>
                <a:cs typeface="Andalus" pitchFamily="18" charset="-78"/>
              </a:rPr>
              <a:t>s</a:t>
            </a:r>
            <a:r>
              <a:rPr lang="en-US" sz="5400" dirty="0" smtClean="0">
                <a:solidFill>
                  <a:srgbClr val="7030A0"/>
                </a:solidFill>
                <a:latin typeface="Ravie" pitchFamily="82" charset="0"/>
                <a:cs typeface="Andalus" pitchFamily="18" charset="-78"/>
              </a:rPr>
              <a:t>f</a:t>
            </a:r>
            <a:r>
              <a:rPr lang="en-US" sz="5400" dirty="0" smtClean="0">
                <a:solidFill>
                  <a:srgbClr val="FF0000"/>
                </a:solidFill>
                <a:latin typeface="Ravie" pitchFamily="82" charset="0"/>
                <a:cs typeface="Andalus" pitchFamily="18" charset="-78"/>
              </a:rPr>
              <a:t>u</a:t>
            </a: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latin typeface="Ravie" pitchFamily="82" charset="0"/>
                <a:cs typeface="Andalus" pitchFamily="18" charset="-78"/>
              </a:rPr>
              <a:t>l</a:t>
            </a:r>
            <a:r>
              <a:rPr lang="en-US" sz="5400" dirty="0">
                <a:solidFill>
                  <a:srgbClr val="FFFF00"/>
                </a:solidFill>
                <a:latin typeface="Ravie" pitchFamily="82" charset="0"/>
                <a:cs typeface="Andalus" pitchFamily="18" charset="-78"/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47182" y="5004905"/>
            <a:ext cx="6072887" cy="13301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Presenters:</a:t>
            </a:r>
          </a:p>
          <a:p>
            <a:r>
              <a:rPr lang="en-US" dirty="0" smtClean="0"/>
              <a:t>Mr. Ami Sandler, Ms. Suzanne Harriger, &amp; </a:t>
            </a:r>
          </a:p>
          <a:p>
            <a:r>
              <a:rPr lang="en-US" dirty="0" smtClean="0"/>
              <a:t>Mr. Robert Reynolds</a:t>
            </a:r>
            <a:endParaRPr lang="en-US" dirty="0"/>
          </a:p>
        </p:txBody>
      </p:sp>
      <p:pic>
        <p:nvPicPr>
          <p:cNvPr id="2051" name="Picture 3" descr="C:\Users\moorke\AppData\Local\Microsoft\Windows\Temporary Internet Files\Content.IE5\EJX8DM93\MP9004140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020">
            <a:off x="6019864" y="938645"/>
            <a:ext cx="1000641" cy="10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orke\AppData\Local\Microsoft\Windows\Temporary Internet Files\Content.IE5\T2EQPT82\MC9001107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7172">
            <a:off x="6818897" y="2552474"/>
            <a:ext cx="1361500" cy="143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771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Life under the </a:t>
            </a:r>
            <a:r>
              <a:rPr lang="en-US" u="sng" dirty="0" smtClean="0">
                <a:solidFill>
                  <a:srgbClr val="FFFF00"/>
                </a:solidFill>
                <a:latin typeface="Arial Black" pitchFamily="34" charset="0"/>
              </a:rPr>
              <a:t>sig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A seven-period day</a:t>
            </a:r>
          </a:p>
          <a:p>
            <a:r>
              <a:rPr lang="en-US" sz="3200" dirty="0" smtClean="0"/>
              <a:t>Teacher incentives</a:t>
            </a:r>
          </a:p>
          <a:p>
            <a:r>
              <a:rPr lang="en-US" sz="3200" dirty="0" smtClean="0"/>
              <a:t>Additional staff</a:t>
            </a:r>
          </a:p>
          <a:p>
            <a:r>
              <a:rPr lang="en-US" sz="3200" dirty="0" smtClean="0"/>
              <a:t>Increased student incentives/activities</a:t>
            </a:r>
          </a:p>
          <a:p>
            <a:r>
              <a:rPr lang="en-US" sz="3200" dirty="0" smtClean="0"/>
              <a:t>Staff development</a:t>
            </a:r>
          </a:p>
          <a:p>
            <a:r>
              <a:rPr lang="en-US" sz="3200" dirty="0" smtClean="0"/>
              <a:t>Staff bonding activities</a:t>
            </a:r>
          </a:p>
          <a:p>
            <a:r>
              <a:rPr lang="en-US" sz="3200" dirty="0" smtClean="0"/>
              <a:t>More personal contact with parents (report card pick-up)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9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one of the more consistent programs during this “roller coaster?”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0772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00FF00"/>
                </a:solidFill>
                <a:latin typeface="Arial Black" pitchFamily="34" charset="0"/>
              </a:rPr>
              <a:t>ACADEMIES!</a:t>
            </a:r>
          </a:p>
          <a:p>
            <a:pPr marL="0" indent="0" algn="ctr">
              <a:buNone/>
            </a:pPr>
            <a:endParaRPr lang="en-US" sz="1100" dirty="0" smtClean="0">
              <a:solidFill>
                <a:srgbClr val="00FF00"/>
              </a:solidFill>
              <a:latin typeface="Arial Black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FF00"/>
                </a:solidFill>
              </a:rPr>
              <a:t>P</a:t>
            </a:r>
            <a:r>
              <a:rPr lang="en-US" sz="2800" dirty="0" smtClean="0">
                <a:solidFill>
                  <a:srgbClr val="00FF00"/>
                </a:solidFill>
              </a:rPr>
              <a:t>rotective </a:t>
            </a:r>
            <a:r>
              <a:rPr lang="en-US" sz="2800" b="1" dirty="0" smtClean="0">
                <a:solidFill>
                  <a:srgbClr val="00FF00"/>
                </a:solidFill>
              </a:rPr>
              <a:t>S</a:t>
            </a:r>
            <a:r>
              <a:rPr lang="en-US" sz="2800" dirty="0" smtClean="0">
                <a:solidFill>
                  <a:srgbClr val="00FF00"/>
                </a:solidFill>
              </a:rPr>
              <a:t>ervices </a:t>
            </a:r>
            <a:r>
              <a:rPr lang="en-US" sz="2800" b="1" dirty="0" smtClean="0">
                <a:solidFill>
                  <a:srgbClr val="00FF00"/>
                </a:solidFill>
              </a:rPr>
              <a:t>A</a:t>
            </a:r>
            <a:r>
              <a:rPr lang="en-US" sz="2800" dirty="0" smtClean="0">
                <a:solidFill>
                  <a:srgbClr val="00FF00"/>
                </a:solidFill>
              </a:rPr>
              <a:t>cademy (ran from ‘99 to ‘10)</a:t>
            </a:r>
          </a:p>
          <a:p>
            <a:pPr>
              <a:buFont typeface="Courier New" pitchFamily="49" charset="0"/>
              <a:buChar char="o"/>
            </a:pPr>
            <a:endParaRPr lang="en-US" sz="1200" dirty="0">
              <a:solidFill>
                <a:srgbClr val="00FF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FF00"/>
                </a:solidFill>
              </a:rPr>
              <a:t>T</a:t>
            </a:r>
            <a:r>
              <a:rPr lang="en-US" sz="2800" dirty="0" smtClean="0">
                <a:solidFill>
                  <a:srgbClr val="00FF00"/>
                </a:solidFill>
              </a:rPr>
              <a:t>eacher </a:t>
            </a:r>
            <a:r>
              <a:rPr lang="en-US" sz="2800" b="1" dirty="0" smtClean="0">
                <a:solidFill>
                  <a:srgbClr val="00FF00"/>
                </a:solidFill>
              </a:rPr>
              <a:t>E</a:t>
            </a:r>
            <a:r>
              <a:rPr lang="en-US" sz="2800" dirty="0" smtClean="0">
                <a:solidFill>
                  <a:srgbClr val="00FF00"/>
                </a:solidFill>
              </a:rPr>
              <a:t>ducation </a:t>
            </a:r>
            <a:r>
              <a:rPr lang="en-US" sz="2800" b="1" dirty="0" smtClean="0">
                <a:solidFill>
                  <a:srgbClr val="00FF00"/>
                </a:solidFill>
              </a:rPr>
              <a:t>A</a:t>
            </a:r>
            <a:r>
              <a:rPr lang="en-US" sz="2800" dirty="0" smtClean="0">
                <a:solidFill>
                  <a:srgbClr val="00FF00"/>
                </a:solidFill>
              </a:rPr>
              <a:t>cademy @ </a:t>
            </a:r>
            <a:r>
              <a:rPr lang="en-US" sz="2800" b="1" dirty="0" smtClean="0">
                <a:solidFill>
                  <a:srgbClr val="00FF00"/>
                </a:solidFill>
              </a:rPr>
              <a:t>M</a:t>
            </a:r>
            <a:r>
              <a:rPr lang="en-US" sz="2800" dirty="0" smtClean="0">
                <a:solidFill>
                  <a:srgbClr val="00FF00"/>
                </a:solidFill>
              </a:rPr>
              <a:t>iller (2004 to present)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US" sz="2000" i="1" dirty="0">
                <a:solidFill>
                  <a:srgbClr val="00FF00"/>
                </a:solidFill>
              </a:rPr>
              <a:t>a</a:t>
            </a:r>
            <a:r>
              <a:rPr lang="en-US" sz="2000" i="1" dirty="0" smtClean="0">
                <a:solidFill>
                  <a:srgbClr val="00FF00"/>
                </a:solidFill>
              </a:rPr>
              <a:t>nd our most successful &amp; longest running academy…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>
                <a:solidFill>
                  <a:srgbClr val="00FF00"/>
                </a:solidFill>
              </a:rPr>
              <a:t>H</a:t>
            </a:r>
            <a:r>
              <a:rPr lang="en-US" sz="2800" dirty="0" smtClean="0">
                <a:solidFill>
                  <a:srgbClr val="00FF00"/>
                </a:solidFill>
              </a:rPr>
              <a:t>ealth </a:t>
            </a:r>
            <a:r>
              <a:rPr lang="en-US" sz="2800" b="1" dirty="0" smtClean="0">
                <a:solidFill>
                  <a:srgbClr val="00FF00"/>
                </a:solidFill>
              </a:rPr>
              <a:t>S</a:t>
            </a:r>
            <a:r>
              <a:rPr lang="en-US" sz="2800" dirty="0" smtClean="0">
                <a:solidFill>
                  <a:srgbClr val="00FF00"/>
                </a:solidFill>
              </a:rPr>
              <a:t>ervices </a:t>
            </a:r>
            <a:r>
              <a:rPr lang="en-US" sz="2800" b="1" dirty="0" smtClean="0">
                <a:solidFill>
                  <a:srgbClr val="00FF00"/>
                </a:solidFill>
              </a:rPr>
              <a:t>A</a:t>
            </a:r>
            <a:r>
              <a:rPr lang="en-US" sz="2800" dirty="0" smtClean="0">
                <a:solidFill>
                  <a:srgbClr val="00FF00"/>
                </a:solidFill>
              </a:rPr>
              <a:t>cademy  (2002 to present)</a:t>
            </a:r>
            <a:endParaRPr lang="en-US" sz="28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So…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In this popular </a:t>
            </a:r>
            <a:r>
              <a:rPr lang="en-US" sz="3600" b="1" dirty="0" smtClean="0">
                <a:solidFill>
                  <a:srgbClr val="00FF00"/>
                </a:solidFill>
                <a:latin typeface="Lucida Calligraphy" pitchFamily="66" charset="0"/>
                <a:cs typeface="Arial" pitchFamily="34" charset="0"/>
              </a:rPr>
              <a:t>Health Services Academy</a:t>
            </a:r>
            <a:r>
              <a:rPr lang="en-US" sz="3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-- are these academy students really any more successful than their peers?</a:t>
            </a:r>
          </a:p>
          <a:p>
            <a:pPr marL="0" indent="0">
              <a:buNone/>
            </a:pPr>
            <a:endParaRPr lang="en-US" sz="36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You be the judge….</a:t>
            </a:r>
            <a:endParaRPr lang="en-US" sz="36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19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37375"/>
              </p:ext>
            </p:extLst>
          </p:nvPr>
        </p:nvGraphicFramePr>
        <p:xfrm>
          <a:off x="990600" y="1600199"/>
          <a:ext cx="7086600" cy="4572000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362200"/>
              </a:tblGrid>
              <a:tr h="4259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CST Percent Proficient 2011/12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9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2012 ELA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2012 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9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2012 Science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7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>
                          <a:effectLst/>
                          <a:latin typeface="Arial"/>
                        </a:rPr>
                        <a:t>(*High Schools Only)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304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CST Results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3828"/>
              </p:ext>
            </p:extLst>
          </p:nvPr>
        </p:nvGraphicFramePr>
        <p:xfrm>
          <a:off x="457200" y="1346773"/>
          <a:ext cx="8001000" cy="3911026"/>
        </p:xfrm>
        <a:graphic>
          <a:graphicData uri="http://schemas.openxmlformats.org/drawingml/2006/table">
            <a:tbl>
              <a:tblPr/>
              <a:tblGrid>
                <a:gridCol w="2667000"/>
                <a:gridCol w="2667000"/>
                <a:gridCol w="2667000"/>
              </a:tblGrid>
              <a:tr h="6689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CAHSEE Percent Passed 2011/12 - ELA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3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99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effectLst/>
                          <a:latin typeface="Arial"/>
                        </a:rPr>
                        <a:t>CAHSEE Percent Passed 2011/12 - Math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432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78%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533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CAHSEE Results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5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27455"/>
              </p:ext>
            </p:extLst>
          </p:nvPr>
        </p:nvGraphicFramePr>
        <p:xfrm>
          <a:off x="609600" y="2133599"/>
          <a:ext cx="7924800" cy="31242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64467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Cohort Graduation Rate 2011**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19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81% (10-11 Year)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82% (10-11 Year)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100%</a:t>
                      </a:r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 (10-11 Year)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88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1" u="none" strike="noStrike" dirty="0">
                          <a:effectLst/>
                          <a:latin typeface="Arial"/>
                        </a:rPr>
                        <a:t>**Graduation rates are always calculated a year behind. 2011-12 data not available yet.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881"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4572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Graduation Rate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12696"/>
              </p:ext>
            </p:extLst>
          </p:nvPr>
        </p:nvGraphicFramePr>
        <p:xfrm>
          <a:off x="876300" y="1524000"/>
          <a:ext cx="7162800" cy="3886200"/>
        </p:xfrm>
        <a:graphic>
          <a:graphicData uri="http://schemas.openxmlformats.org/drawingml/2006/table">
            <a:tbl>
              <a:tblPr/>
              <a:tblGrid>
                <a:gridCol w="2387600"/>
                <a:gridCol w="2387600"/>
                <a:gridCol w="2387600"/>
              </a:tblGrid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GPA Averages for 2011-12 Year (End of Semester 2)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FUSD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Arial"/>
                        </a:rPr>
                        <a:t>A.B. Miller High School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Health Services Academy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10th Grade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3.25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11th Grade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3.08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12th Grade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2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2.99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457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Average </a:t>
            </a:r>
            <a:r>
              <a:rPr lang="en-US" sz="3200" dirty="0" smtClean="0">
                <a:solidFill>
                  <a:srgbClr val="FFFF00"/>
                </a:solidFill>
              </a:rPr>
              <a:t>GPAs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History of our school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—</a:t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A. B. Miller High School, </a:t>
            </a:r>
            <a:r>
              <a:rPr lang="en-US" sz="27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fontana</a:t>
            </a:r>
            <a:r>
              <a:rPr lang="en-US" sz="2700" dirty="0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ca</a:t>
            </a:r>
            <a:endParaRPr lang="en-US" sz="2700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006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200" dirty="0" smtClean="0"/>
              <a:t>We opened in 1992, the second HS in the growing city of Fontana. 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200" dirty="0" smtClean="0"/>
              <a:t>We immediately had to overcome the step-child syndrome; we were the “</a:t>
            </a:r>
            <a:r>
              <a:rPr lang="en-US" sz="2200" i="1" dirty="0" smtClean="0"/>
              <a:t>other”</a:t>
            </a:r>
            <a:r>
              <a:rPr lang="en-US" sz="2200" dirty="0" smtClean="0"/>
              <a:t> HS.  (The original HS in town, Fontana HS, was still being referred to as “THE” high school – even by DO personnel 5 years after our opening!)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200" dirty="0" smtClean="0"/>
              <a:t>By 1996 we were recognized by the DOE as a </a:t>
            </a:r>
          </a:p>
          <a:p>
            <a:pPr marL="0" indent="0" algn="ctr">
              <a:buClr>
                <a:srgbClr val="FFFF00"/>
              </a:buClr>
              <a:buNone/>
            </a:pPr>
            <a:r>
              <a:rPr lang="en-US" sz="2200" dirty="0" smtClean="0">
                <a:latin typeface="Lucida Calligraphy" pitchFamily="66" charset="0"/>
              </a:rPr>
              <a:t>“California Distinguished School”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200" dirty="0" smtClean="0"/>
              <a:t>We had developed our own identity of academic success with a strong, hand-picked staff (one of the benefits of being a new school) and with the advent of a new school-wide program, Career Pathways.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200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22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Career pathways</a:t>
            </a:r>
            <a:endParaRPr lang="en-US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953000"/>
          </a:xfrm>
        </p:spPr>
        <p:txBody>
          <a:bodyPr>
            <a:normAutofit fontScale="925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200" dirty="0" smtClean="0"/>
              <a:t>We developed 32 different Pathways, each leading to an actual certificate awarded upon graduation.  Some students valued these more than their diplomas!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200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200" dirty="0" smtClean="0"/>
              <a:t>The 32 Pathways were spread across the following 5 focus areas (much like the current CTE sectors):  </a:t>
            </a:r>
            <a:r>
              <a:rPr lang="en-US" sz="2200" dirty="0" smtClean="0">
                <a:solidFill>
                  <a:srgbClr val="FF0066"/>
                </a:solidFill>
              </a:rPr>
              <a:t>Arts &amp; Communication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FF00"/>
                </a:solidFill>
              </a:rPr>
              <a:t>Applied Technology &amp; Engineering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92D050"/>
                </a:solidFill>
              </a:rPr>
              <a:t>Business Services &amp; Marketing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5DD5FF"/>
                </a:solidFill>
              </a:rPr>
              <a:t>Health &amp; Environmental Sciences</a:t>
            </a:r>
            <a:r>
              <a:rPr lang="en-US" sz="2200" dirty="0" smtClean="0"/>
              <a:t>, and </a:t>
            </a:r>
            <a:r>
              <a:rPr lang="en-US" sz="2200" dirty="0" smtClean="0">
                <a:solidFill>
                  <a:srgbClr val="00FF00"/>
                </a:solidFill>
              </a:rPr>
              <a:t>Social, Human, &amp; Governmental Services</a:t>
            </a:r>
            <a:r>
              <a:rPr lang="en-US" sz="2200" dirty="0" smtClean="0"/>
              <a:t>.</a:t>
            </a:r>
          </a:p>
          <a:p>
            <a:pPr marL="0" indent="0">
              <a:buClr>
                <a:srgbClr val="FFFF00"/>
              </a:buClr>
              <a:buNone/>
            </a:pPr>
            <a:endParaRPr lang="en-US" sz="2200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200" dirty="0" smtClean="0"/>
              <a:t>In addition to the completion of coursework, students would also participate in seminars put on by community professionals who had careers in their focus areas.  This could lead to job-shadowing fieldtrips – which, in turn, could lead to internships.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89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7086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0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228600"/>
            <a:ext cx="8534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We were on top of the world!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We were “cutting edge!”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		We were the model of change!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What could possibly go wrong?!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+mj-lt"/>
              </a:rPr>
              <a:t>Well….</a:t>
            </a:r>
          </a:p>
        </p:txBody>
      </p:sp>
    </p:spTree>
    <p:extLst>
      <p:ext uri="{BB962C8B-B14F-4D97-AF65-F5344CB8AC3E}">
        <p14:creationId xmlns:p14="http://schemas.microsoft.com/office/powerpoint/2010/main" val="407535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rot="20376703">
            <a:off x="846339" y="2992911"/>
            <a:ext cx="7924800" cy="2679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>
                <a:solidFill>
                  <a:srgbClr val="FF0000"/>
                </a:solidFill>
                <a:latin typeface="Chiller" pitchFamily="82" charset="0"/>
              </a:rPr>
              <a:t>PROGRAM IMPROVEMENT!!!</a:t>
            </a:r>
            <a:endParaRPr lang="en-US" sz="6600" dirty="0">
              <a:solidFill>
                <a:srgbClr val="FF0000"/>
              </a:solidFill>
              <a:latin typeface="Chiller" pitchFamily="82" charset="0"/>
            </a:endParaRPr>
          </a:p>
        </p:txBody>
      </p:sp>
      <p:pic>
        <p:nvPicPr>
          <p:cNvPr id="2050" name="Picture 2" descr="C:\Users\moorke\AppData\Local\Microsoft\Windows\Temporary Internet Files\Content.IE5\T2EQPT82\MC900364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3309842"/>
            <a:ext cx="2438399" cy="248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oorke\AppData\Local\Microsoft\Windows\Temporary Internet Files\Content.IE5\T2EQPT82\MC9000307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89089"/>
            <a:ext cx="2252242" cy="248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What led to our Downfall?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Possible (probable?) key issues:</a:t>
            </a:r>
          </a:p>
          <a:p>
            <a:pPr marL="0" indent="0" algn="ctr">
              <a:buNone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Since 1999, Fontana Unified has opened 3 new high schools.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Since 2000, there have been 6 different superintendents (2 were interim)</a:t>
            </a:r>
          </a:p>
          <a:p>
            <a:pPr marL="0" indent="0" algn="ctr">
              <a:buNone/>
            </a:pPr>
            <a:r>
              <a:rPr lang="en-US" sz="2400" dirty="0" smtClean="0"/>
              <a:t>(…and the kicker)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Since 1998, (In just 14 years) A. B. Miller HS has endured </a:t>
            </a:r>
            <a:r>
              <a:rPr lang="en-US" sz="2400" b="1" u="sng" dirty="0" smtClean="0"/>
              <a:t>9</a:t>
            </a:r>
            <a:r>
              <a:rPr lang="en-US" sz="2400" dirty="0" smtClean="0"/>
              <a:t> different principals and </a:t>
            </a:r>
            <a:r>
              <a:rPr lang="en-US" sz="2400" b="1" u="sng" dirty="0" smtClean="0"/>
              <a:t>57</a:t>
            </a:r>
            <a:r>
              <a:rPr lang="en-US" sz="2400" dirty="0" smtClean="0"/>
              <a:t> vice principals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89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609600"/>
            <a:ext cx="7924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	Normally, when a school enters </a:t>
            </a:r>
            <a:r>
              <a:rPr lang="en-US" sz="4400" dirty="0" smtClean="0">
                <a:solidFill>
                  <a:srgbClr val="FF0066"/>
                </a:solidFill>
                <a:latin typeface="Chiller" pitchFamily="82" charset="0"/>
              </a:rPr>
              <a:t>PI</a:t>
            </a:r>
            <a:r>
              <a:rPr lang="en-US" sz="3200" dirty="0" smtClean="0">
                <a:solidFill>
                  <a:srgbClr val="FFFF00"/>
                </a:solidFill>
              </a:rPr>
              <a:t>, there is a drastic change in the site administration.  Because our current principal had only been with us for a year, she was able to stay – as long as we came up with a plan to drastically change what we had come to know as the regular school day.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We applied for, and were awarded, a School Improvement Grant (SIG).  Things were going to be different….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812</TotalTime>
  <Words>647</Words>
  <Application>Microsoft Office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Kilter</vt:lpstr>
      <vt:lpstr>Horizon</vt:lpstr>
      <vt:lpstr>Going from Program Improvement   to Program Successful!</vt:lpstr>
      <vt:lpstr>some History of our school—  A. B. Miller High School, fontana, ca</vt:lpstr>
      <vt:lpstr>Career pathways</vt:lpstr>
      <vt:lpstr>PowerPoint Presentation</vt:lpstr>
      <vt:lpstr>PowerPoint Presentation</vt:lpstr>
      <vt:lpstr>PowerPoint Presentation</vt:lpstr>
      <vt:lpstr>PowerPoint Presentation</vt:lpstr>
      <vt:lpstr>What led to our Downfall?</vt:lpstr>
      <vt:lpstr>PowerPoint Presentation</vt:lpstr>
      <vt:lpstr>Life under the sig</vt:lpstr>
      <vt:lpstr>one of the more consistent programs during this “roller coaster?”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</dc:creator>
  <cp:lastModifiedBy>Technology</cp:lastModifiedBy>
  <cp:revision>61</cp:revision>
  <dcterms:created xsi:type="dcterms:W3CDTF">2013-02-13T19:43:52Z</dcterms:created>
  <dcterms:modified xsi:type="dcterms:W3CDTF">2013-03-08T18:27:24Z</dcterms:modified>
</cp:coreProperties>
</file>